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939" r:id="rId2"/>
    <p:sldId id="1045" r:id="rId3"/>
    <p:sldId id="1048" r:id="rId4"/>
    <p:sldId id="1050" r:id="rId5"/>
    <p:sldId id="1051" r:id="rId6"/>
    <p:sldId id="1052" r:id="rId7"/>
    <p:sldId id="1053" r:id="rId8"/>
    <p:sldId id="1054" r:id="rId9"/>
    <p:sldId id="1055" r:id="rId10"/>
    <p:sldId id="1056" r:id="rId11"/>
    <p:sldId id="1057" r:id="rId12"/>
    <p:sldId id="1058" r:id="rId13"/>
    <p:sldId id="1059" r:id="rId14"/>
    <p:sldId id="1060" r:id="rId15"/>
    <p:sldId id="1061" r:id="rId16"/>
    <p:sldId id="1062" r:id="rId17"/>
    <p:sldId id="1063" r:id="rId18"/>
    <p:sldId id="1064" r:id="rId19"/>
    <p:sldId id="1065" r:id="rId20"/>
    <p:sldId id="1066" r:id="rId21"/>
    <p:sldId id="1067" r:id="rId22"/>
    <p:sldId id="1069" r:id="rId23"/>
    <p:sldId id="1070" r:id="rId24"/>
    <p:sldId id="1072" r:id="rId25"/>
    <p:sldId id="1073" r:id="rId26"/>
    <p:sldId id="1044" r:id="rId27"/>
    <p:sldId id="1014" r:id="rId28"/>
  </p:sldIdLst>
  <p:sldSz cx="9144000" cy="5143500" type="screen16x9"/>
  <p:notesSz cx="6858000" cy="9144000"/>
  <p:embeddedFontLst>
    <p:embeddedFont>
      <p:font typeface="Algerian" panose="04020705040A02060702" pitchFamily="82" charset="0"/>
      <p:regular r:id="rId30"/>
    </p:embeddedFont>
    <p:embeddedFont>
      <p:font typeface="Calibri" panose="020F0502020204030204" pitchFamily="34" charset="0"/>
      <p:regular r:id="rId31"/>
      <p:bold r:id="rId32"/>
      <p:italic r:id="rId33"/>
      <p:boldItalic r:id="rId34"/>
    </p:embeddedFont>
    <p:embeddedFont>
      <p:font typeface="Noto Sans Symbols" panose="020B0604020202020204" charset="0"/>
      <p:regular r:id="rId35"/>
      <p:bold r:id="rId36"/>
      <p:italic r:id="rId37"/>
      <p:boldItalic r:id="rId38"/>
    </p:embeddedFont>
    <p:embeddedFont>
      <p:font typeface="Public Sans"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0" autoAdjust="0"/>
    <p:restoredTop sz="83396" autoAdjust="0"/>
  </p:normalViewPr>
  <p:slideViewPr>
    <p:cSldViewPr snapToGrid="0">
      <p:cViewPr varScale="1">
        <p:scale>
          <a:sx n="95" d="100"/>
          <a:sy n="95" d="100"/>
        </p:scale>
        <p:origin x="1354" y="67"/>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61255" y="2640951"/>
            <a:ext cx="3689422" cy="890040"/>
          </a:xfrm>
        </p:spPr>
        <p:txBody>
          <a:bodyPr/>
          <a:lstStyle/>
          <a:p>
            <a:r>
              <a:rPr lang="en-US" dirty="0"/>
              <a:t>SRS DOCUMENT</a:t>
            </a:r>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2AC63C-831F-457F-C379-7B748CB0285D}"/>
              </a:ext>
            </a:extLst>
          </p:cNvPr>
          <p:cNvSpPr>
            <a:spLocks noGrp="1"/>
          </p:cNvSpPr>
          <p:nvPr>
            <p:ph type="body" sz="quarter" idx="13"/>
          </p:nvPr>
        </p:nvSpPr>
        <p:spPr>
          <a:xfrm>
            <a:off x="144462" y="682282"/>
            <a:ext cx="4540079" cy="3995225"/>
          </a:xfrm>
        </p:spPr>
        <p:txBody>
          <a:bodyPr>
            <a:normAutofit fontScale="75000" lnSpcReduction="20000"/>
          </a:bodyPr>
          <a:lstStyle/>
          <a:p>
            <a:pPr marL="0" indent="0">
              <a:buNone/>
            </a:pPr>
            <a:r>
              <a:rPr lang="en-US" dirty="0"/>
              <a:t>3. External Interface Requirements</a:t>
            </a:r>
          </a:p>
          <a:p>
            <a:pPr marL="0" indent="0">
              <a:buNone/>
            </a:pPr>
            <a:r>
              <a:rPr lang="en-US" dirty="0"/>
              <a:t>        </a:t>
            </a:r>
          </a:p>
          <a:p>
            <a:pPr marL="0" indent="0">
              <a:buNone/>
            </a:pPr>
            <a:r>
              <a:rPr lang="en-US" dirty="0"/>
              <a:t>3.1 User Interfaces</a:t>
            </a:r>
          </a:p>
          <a:p>
            <a:r>
              <a:rPr lang="en-US" dirty="0"/>
              <a:t>The website will be accessed by standard users via a web browser. As a result, it must have a login page where users can log in. Those who are first-time users must fill out registration information. After logging in, the user will see his profile and the wall, which contains posts shared by the user's friends. On his home page, the user can log out, search for people, and change any of his personal settings. Along the wall, a daily promotional page will be displayed.</a:t>
            </a:r>
          </a:p>
          <a:p>
            <a:endParaRPr lang="en-US" dirty="0"/>
          </a:p>
          <a:p>
            <a:pPr marL="0" indent="0">
              <a:buNone/>
            </a:pPr>
            <a:r>
              <a:rPr lang="en-US" dirty="0"/>
              <a:t>3.2 Hardware Interfaces</a:t>
            </a:r>
          </a:p>
          <a:p>
            <a:r>
              <a:rPr lang="en-US" dirty="0"/>
              <a:t>N/A</a:t>
            </a:r>
          </a:p>
          <a:p>
            <a:endParaRPr lang="en-US" dirty="0"/>
          </a:p>
          <a:p>
            <a:pPr marL="0" indent="0">
              <a:buNone/>
            </a:pPr>
            <a:r>
              <a:rPr lang="en-US" dirty="0"/>
              <a:t>3.3 Software Interfaces</a:t>
            </a:r>
          </a:p>
          <a:p>
            <a:pPr marL="0" indent="0">
              <a:buNone/>
            </a:pPr>
            <a:endParaRPr lang="en-US" dirty="0"/>
          </a:p>
          <a:p>
            <a:pPr marL="0" indent="0">
              <a:buNone/>
            </a:pPr>
            <a:r>
              <a:rPr lang="en-US" dirty="0"/>
              <a:t>1. E-mail Interface</a:t>
            </a:r>
          </a:p>
          <a:p>
            <a:r>
              <a:rPr lang="en-US" dirty="0"/>
              <a:t>To send emails to the specified </a:t>
            </a:r>
            <a:r>
              <a:rPr lang="en-US" dirty="0" err="1"/>
              <a:t>user,this</a:t>
            </a:r>
            <a:r>
              <a:rPr lang="en-US" dirty="0"/>
              <a:t> interface make use of third-party To send emails to the specified user, this interface makes use of third-party SMTP/POP services. This service will notify the user of required actions via a traditional medium.</a:t>
            </a:r>
          </a:p>
          <a:p>
            <a:pPr marL="0" indent="0">
              <a:buNone/>
            </a:pPr>
            <a:endParaRPr lang="en-US" dirty="0"/>
          </a:p>
          <a:p>
            <a:pPr marL="0" indent="0">
              <a:buNone/>
            </a:pPr>
            <a:r>
              <a:rPr lang="en-US" dirty="0"/>
              <a:t>2. Captcha Service Interface</a:t>
            </a:r>
          </a:p>
          <a:p>
            <a:r>
              <a:rPr lang="en-US" dirty="0"/>
              <a:t>    Captcha services will be used for human identification.</a:t>
            </a:r>
          </a:p>
          <a:p>
            <a:pPr marL="0" indent="0">
              <a:buNone/>
            </a:pPr>
            <a:endParaRPr lang="en-US" dirty="0"/>
          </a:p>
          <a:p>
            <a:pPr marL="0" indent="0">
              <a:buNone/>
            </a:pPr>
            <a:r>
              <a:rPr lang="en-US" dirty="0"/>
              <a:t>3.4Communications Interfaces</a:t>
            </a:r>
          </a:p>
          <a:p>
            <a:r>
              <a:rPr lang="en-US" dirty="0"/>
              <a:t>     The social networking website is based on HTTPS .Moreover TCP/IP is used for chatting functionality.</a:t>
            </a:r>
          </a:p>
          <a:p>
            <a:endParaRPr lang="en-IN" dirty="0"/>
          </a:p>
        </p:txBody>
      </p:sp>
    </p:spTree>
    <p:extLst>
      <p:ext uri="{BB962C8B-B14F-4D97-AF65-F5344CB8AC3E}">
        <p14:creationId xmlns:p14="http://schemas.microsoft.com/office/powerpoint/2010/main" val="3912391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9B24A8-0099-8BE9-94BE-CA19E3C9F5C2}"/>
              </a:ext>
            </a:extLst>
          </p:cNvPr>
          <p:cNvSpPr>
            <a:spLocks noGrp="1"/>
          </p:cNvSpPr>
          <p:nvPr>
            <p:ph type="body" sz="quarter" idx="13"/>
          </p:nvPr>
        </p:nvSpPr>
        <p:spPr>
          <a:xfrm>
            <a:off x="144710" y="654148"/>
            <a:ext cx="4589067" cy="4023360"/>
          </a:xfrm>
        </p:spPr>
        <p:txBody>
          <a:bodyPr/>
          <a:lstStyle/>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4..SYSTEM FEATURES: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functional specifications or options rendered by this website are characterized by system features. It is the most ethical decision for our goods.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4.1 SYSTEM FEATURE 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REGISTRATION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NO dependency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Those who are new to our website must first register. Users' account information, including name, email address, phone number, date of birth, and password, must be entered for registration purposes. To establish an account on our website, you should need to provide these details. Once this is done, our website verifies the information, and users must accept the terms and conditions of our website. The user must be 18 years of age or older. Strong password characters must include symbols, capital letters, and small letters.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8398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EC3A24-8938-914E-3926-5ADB7C3D37C3}"/>
              </a:ext>
            </a:extLst>
          </p:cNvPr>
          <p:cNvSpPr>
            <a:spLocks noGrp="1"/>
          </p:cNvSpPr>
          <p:nvPr>
            <p:ph type="body" sz="quarter" idx="13"/>
          </p:nvPr>
        </p:nvSpPr>
        <p:spPr>
          <a:xfrm>
            <a:off x="95474" y="675249"/>
            <a:ext cx="4666440" cy="3981157"/>
          </a:xfrm>
        </p:spPr>
        <p:txBody>
          <a:bodyPr/>
          <a:lstStyle/>
          <a:p>
            <a:pPr marL="0" indent="0">
              <a:buNone/>
            </a:pPr>
            <a:r>
              <a:rPr lang="en-US" sz="1200" b="1" dirty="0"/>
              <a:t>4.2 System feature 2:</a:t>
            </a:r>
          </a:p>
          <a:p>
            <a:r>
              <a:rPr lang="en-US" sz="1200" b="1" dirty="0"/>
              <a:t>Depend on 4.1</a:t>
            </a:r>
          </a:p>
          <a:p>
            <a:r>
              <a:rPr lang="en-US" sz="1200" dirty="0"/>
              <a:t>The user must first register before they can log in. The email address and password must be entered to log in. The password's hash should coincide with the database's encrypted password hash. If three password attempts are unsuccessful, a captcha should show. If more than eight attempts fail, the account will be locked and the user will receive an email informing them of the failed password attempts. The user must click the unlock link in the email he received in order to unlock his account. If a user clicks the "forgot password" link, a link to reset their password should be mailed to them. Every field's input needs to be verified.</a:t>
            </a:r>
          </a:p>
          <a:p>
            <a:pPr marL="0" indent="0">
              <a:buNone/>
            </a:pPr>
            <a:r>
              <a:rPr lang="en-US" sz="1200" b="1" dirty="0"/>
              <a:t>4.3 system feature 3:</a:t>
            </a:r>
          </a:p>
          <a:p>
            <a:r>
              <a:rPr lang="en-US" sz="1200" b="1" dirty="0"/>
              <a:t>Depend on 4.2</a:t>
            </a:r>
          </a:p>
          <a:p>
            <a:r>
              <a:rPr lang="en-US" sz="1200" dirty="0"/>
              <a:t>A step in creating a user profile. User should be able to add the educational details. These fields can be left blank. To add education, a user must be logged in and have his account designated as verified. Every field's input needs to be verified.</a:t>
            </a:r>
          </a:p>
          <a:p>
            <a:endParaRPr lang="en-IN" dirty="0"/>
          </a:p>
        </p:txBody>
      </p:sp>
    </p:spTree>
    <p:extLst>
      <p:ext uri="{BB962C8B-B14F-4D97-AF65-F5344CB8AC3E}">
        <p14:creationId xmlns:p14="http://schemas.microsoft.com/office/powerpoint/2010/main" val="394942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029C18-3425-C919-45FA-BEAFBA0274BB}"/>
              </a:ext>
            </a:extLst>
          </p:cNvPr>
          <p:cNvSpPr>
            <a:spLocks noGrp="1"/>
          </p:cNvSpPr>
          <p:nvPr>
            <p:ph type="body" sz="quarter" idx="13"/>
          </p:nvPr>
        </p:nvSpPr>
        <p:spPr>
          <a:xfrm>
            <a:off x="144463" y="731838"/>
            <a:ext cx="4546600" cy="3938587"/>
          </a:xfrm>
        </p:spPr>
        <p:txBody>
          <a:bodyPr/>
          <a:lstStyle/>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4.4 System features 4:</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Personal information</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Depend on 4.2</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Personal information about the user, such as language preference, gender, and interests, should be editable by the user. It's okay to leave these fields blank. A user cannot add personal information unless he is logged in and his account has been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recognised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as verified. It is necessary to validate each field's input.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4.5 System features 5:</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Account information</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Depend on 4.2</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Name, birth date, email address, phone number, and address should all be editable by the user. The only fields that cannot be empty are the name, birth date, and email address. An logged-in user is required. Each field's entry must be verified.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5540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D60F9D-6232-3D35-64EF-7DD37E2A06A6}"/>
              </a:ext>
            </a:extLst>
          </p:cNvPr>
          <p:cNvSpPr txBox="1">
            <a:spLocks noGrp="1"/>
          </p:cNvSpPr>
          <p:nvPr>
            <p:ph type="body" sz="quarter" idx="13"/>
          </p:nvPr>
        </p:nvSpPr>
        <p:spPr>
          <a:xfrm>
            <a:off x="144463" y="696913"/>
            <a:ext cx="4497387" cy="3917950"/>
          </a:xfrm>
          <a:prstGeom prst="rect">
            <a:avLst/>
          </a:prstGeom>
          <a:noFill/>
        </p:spPr>
        <p:txBody>
          <a:bodyPr wrap="square">
            <a:spAutoFit/>
          </a:bodyPr>
          <a:lstStyle/>
          <a:p>
            <a:pPr marL="0" indent="0">
              <a:buNone/>
            </a:pPr>
            <a:r>
              <a:rPr lang="en-US" sz="1200" b="1" dirty="0"/>
              <a:t>4.6 System features 6:</a:t>
            </a:r>
          </a:p>
          <a:p>
            <a:r>
              <a:rPr lang="en-US" sz="1200" b="1" dirty="0"/>
              <a:t>Account information</a:t>
            </a:r>
          </a:p>
          <a:p>
            <a:r>
              <a:rPr lang="en-US" sz="1200" b="1" dirty="0"/>
              <a:t>Depends on 4.2</a:t>
            </a:r>
          </a:p>
          <a:p>
            <a:r>
              <a:rPr lang="en-US" sz="1200" dirty="0"/>
              <a:t>An account's name, birth date, email address, phone number, and address should all be editable by the user. In contrast to the other two, only the name, birthdate, and email address must be provided.</a:t>
            </a:r>
          </a:p>
          <a:p>
            <a:endParaRPr lang="en-US" sz="1200" dirty="0"/>
          </a:p>
          <a:p>
            <a:pPr marL="0" indent="0">
              <a:buNone/>
            </a:pPr>
            <a:r>
              <a:rPr lang="en-US" sz="1200" b="1" dirty="0"/>
              <a:t>4.7 System features</a:t>
            </a:r>
          </a:p>
          <a:p>
            <a:r>
              <a:rPr lang="en-US" sz="1200" b="1" dirty="0"/>
              <a:t>No Dependency </a:t>
            </a:r>
          </a:p>
          <a:p>
            <a:r>
              <a:rPr lang="en-US" sz="1200" dirty="0"/>
              <a:t>The profile photo should be user-</a:t>
            </a:r>
            <a:r>
              <a:rPr lang="en-US" sz="1200" dirty="0" err="1"/>
              <a:t>uploadable</a:t>
            </a:r>
            <a:r>
              <a:rPr lang="en-US" sz="1200" dirty="0"/>
              <a:t>. The profile photo should be at least 160px by 160px in size. This field is optional for the user. Anybody can see your profile picture.</a:t>
            </a:r>
          </a:p>
          <a:p>
            <a:pPr marL="0" indent="0">
              <a:buNone/>
            </a:pPr>
            <a:r>
              <a:rPr lang="en-US" sz="1200" b="1" dirty="0"/>
              <a:t>System Feature 4.8</a:t>
            </a:r>
          </a:p>
          <a:p>
            <a:r>
              <a:rPr lang="en-US" sz="1200" b="1" dirty="0"/>
              <a:t>Set account visibility settings</a:t>
            </a:r>
          </a:p>
          <a:p>
            <a:r>
              <a:rPr lang="en-US" sz="1200" b="1" dirty="0"/>
              <a:t>No Dependency </a:t>
            </a:r>
          </a:p>
          <a:p>
            <a:r>
              <a:rPr lang="en-US" sz="1200" dirty="0"/>
              <a:t>The user need to be able to choose whether to make account information public or private. The account information will by default be made public.</a:t>
            </a:r>
          </a:p>
        </p:txBody>
      </p:sp>
    </p:spTree>
    <p:extLst>
      <p:ext uri="{BB962C8B-B14F-4D97-AF65-F5344CB8AC3E}">
        <p14:creationId xmlns:p14="http://schemas.microsoft.com/office/powerpoint/2010/main" val="284131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71542A-7756-5FE5-4985-5A626996FADA}"/>
              </a:ext>
            </a:extLst>
          </p:cNvPr>
          <p:cNvSpPr>
            <a:spLocks noGrp="1"/>
          </p:cNvSpPr>
          <p:nvPr>
            <p:ph type="body" sz="quarter" idx="13"/>
          </p:nvPr>
        </p:nvSpPr>
        <p:spPr>
          <a:xfrm>
            <a:off x="144711" y="583809"/>
            <a:ext cx="4560932" cy="4065563"/>
          </a:xfrm>
        </p:spPr>
        <p:txBody>
          <a:bodyPr/>
          <a:lstStyle/>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4.9</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Set personal information visibility</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No Dependency </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user should be allowed to choose whether to make personal information public or private. The public will by default be able to see the personal information.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4.10</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Show Profile</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Depends on 4.1 and 4.2</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Each user profile should be visible to every user who is logged in.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4.11</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Delete Account</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Depends on 4.1 and 4.2</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100" dirty="0">
                <a:effectLst/>
                <a:latin typeface="Times New Roman" panose="02020603050405020304" pitchFamily="18" charset="0"/>
                <a:ea typeface="Calibri" panose="020F0502020204030204" pitchFamily="34" charset="0"/>
              </a:rPr>
              <a:t>The user has the option to permanently remove his account. After erased, the user will no longer appear on his list of friends. There will be a deletion of user data.</a:t>
            </a:r>
            <a:endParaRPr lang="en-IN" sz="1100" dirty="0"/>
          </a:p>
        </p:txBody>
      </p:sp>
    </p:spTree>
    <p:extLst>
      <p:ext uri="{BB962C8B-B14F-4D97-AF65-F5344CB8AC3E}">
        <p14:creationId xmlns:p14="http://schemas.microsoft.com/office/powerpoint/2010/main" val="205958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05CADF-55E4-02E8-43C0-9A0959A7505E}"/>
              </a:ext>
            </a:extLst>
          </p:cNvPr>
          <p:cNvSpPr>
            <a:spLocks noGrp="1"/>
          </p:cNvSpPr>
          <p:nvPr>
            <p:ph type="body" sz="quarter" idx="13"/>
          </p:nvPr>
        </p:nvSpPr>
        <p:spPr>
          <a:xfrm>
            <a:off x="0" y="717452"/>
            <a:ext cx="4656405" cy="4002259"/>
          </a:xfrm>
        </p:spPr>
        <p:txBody>
          <a:bodyPr/>
          <a:lstStyle/>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4.12</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Add Friend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Depends on 4.1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The ability to friend other users should be available to registered users. To those who have already registered, users can send friend requests. A user may look up a friend among the users who have registered and then send that person a friend request.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System Feature 4.13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Accept/Ignore Friend Request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Depends on 4.12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 user should be given the choice of accepting or rejecting a friend request if they receive one from another user. The requester is added to the acceptor's friends list if the user chooses to accept the friend request. The request is deleted from the request receiver's queue if the user choose to ignore it, but the sender continues to perceive the request's status as "request sent."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9200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8FF81B-E28C-3A76-14BC-8620843D8D28}"/>
              </a:ext>
            </a:extLst>
          </p:cNvPr>
          <p:cNvSpPr>
            <a:spLocks noGrp="1"/>
          </p:cNvSpPr>
          <p:nvPr>
            <p:ph type="body" sz="quarter" idx="13"/>
          </p:nvPr>
        </p:nvSpPr>
        <p:spPr>
          <a:xfrm>
            <a:off x="0" y="618978"/>
            <a:ext cx="4839285" cy="4009293"/>
          </a:xfrm>
        </p:spPr>
        <p:txBody>
          <a:bodyPr/>
          <a:lstStyle/>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4.14</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Delete Friend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Depends on 4.12 and 4.1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Any enrolled user should have the option to remove any existing friends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4.15</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List Friends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Depends on 4.1,4.2 and 4.12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 button to view the friends of the currently active user profile should be available to the user whenever they are on any profile page. The user can have a large number of friends, but only 20 can be seen at once. If the user has more friends than that, paging will be used to display additional friends.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0941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30EA7F-E519-4407-C727-E198DDAAF3E8}"/>
              </a:ext>
            </a:extLst>
          </p:cNvPr>
          <p:cNvSpPr>
            <a:spLocks noGrp="1"/>
          </p:cNvSpPr>
          <p:nvPr>
            <p:ph type="body" sz="quarter" idx="13"/>
          </p:nvPr>
        </p:nvSpPr>
        <p:spPr>
          <a:xfrm>
            <a:off x="144711" y="689318"/>
            <a:ext cx="4575000" cy="3981156"/>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4.16</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Search User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user should be able to look up friends who might have registered on the website. When a user types in a friend's name and clicks search, all of the site's users who share that name are listed in the search results. The maximum number of search results that can be displayed at once is 20, and paging is used to display more results.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4.17</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Invite Friend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4.1 and 4.3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More friends should be able to join the social network by being invited by the user. The user will have the choice to enter the invitee's email address. One buddy can be invited at a time by the user.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281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C93B8E-A768-DEC0-0BDE-CFA6066B1711}"/>
              </a:ext>
            </a:extLst>
          </p:cNvPr>
          <p:cNvSpPr>
            <a:spLocks noGrp="1"/>
          </p:cNvSpPr>
          <p:nvPr>
            <p:ph type="body" sz="quarter" idx="13"/>
          </p:nvPr>
        </p:nvSpPr>
        <p:spPr>
          <a:xfrm>
            <a:off x="144711" y="626012"/>
            <a:ext cx="4553898" cy="4002259"/>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Post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Those who have registered can share posts with their friends. Only plain English material with a character limit of 500 may be posted. When the user clicks the POST button, the post should be visible to him and his friends. The user can put it in the allocated text field.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4.19</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Remove post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 and 4.18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rPr>
              <a:t>A posted message can be deleted by the user. The post should no longer be viewable on the user's or his friends' profiles after being deleted. A post's deletion should also eliminate all of its related comments</a:t>
            </a:r>
            <a:endParaRPr lang="en-IN" sz="1200" dirty="0"/>
          </a:p>
        </p:txBody>
      </p:sp>
    </p:spTree>
    <p:extLst>
      <p:ext uri="{BB962C8B-B14F-4D97-AF65-F5344CB8AC3E}">
        <p14:creationId xmlns:p14="http://schemas.microsoft.com/office/powerpoint/2010/main" val="1524106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536EAC-6CDD-502F-7D30-1A7006D6412A}"/>
              </a:ext>
            </a:extLst>
          </p:cNvPr>
          <p:cNvSpPr>
            <a:spLocks noGrp="1"/>
          </p:cNvSpPr>
          <p:nvPr>
            <p:ph type="body" idx="1"/>
          </p:nvPr>
        </p:nvSpPr>
        <p:spPr>
          <a:xfrm>
            <a:off x="135732" y="756211"/>
            <a:ext cx="4436269" cy="438150"/>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Prepared by</a:t>
            </a:r>
            <a:endParaRPr lang="en-IN" dirty="0"/>
          </a:p>
        </p:txBody>
      </p:sp>
      <p:sp>
        <p:nvSpPr>
          <p:cNvPr id="3" name="Text Placeholder 2">
            <a:extLst>
              <a:ext uri="{FF2B5EF4-FFF2-40B4-BE49-F238E27FC236}">
                <a16:creationId xmlns:a16="http://schemas.microsoft.com/office/drawing/2014/main" id="{15BD2FC7-FC01-CE68-A1DA-72D4BDA1BFE7}"/>
              </a:ext>
            </a:extLst>
          </p:cNvPr>
          <p:cNvSpPr>
            <a:spLocks noGrp="1"/>
          </p:cNvSpPr>
          <p:nvPr>
            <p:ph type="body" idx="2"/>
          </p:nvPr>
        </p:nvSpPr>
        <p:spPr>
          <a:xfrm>
            <a:off x="135732" y="1310017"/>
            <a:ext cx="4265186" cy="2023897"/>
          </a:xfrm>
        </p:spPr>
        <p:txBody>
          <a:bodyPr>
            <a:normAutofit lnSpcReduction="10000"/>
          </a:bodyPr>
          <a:lstStyle/>
          <a:p>
            <a:pP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Sandhiya.J</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211520205124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Sandhiya.R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211520205125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Sushmethaa.T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211520205159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Yoga Priya            211520205175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itle 3">
            <a:extLst>
              <a:ext uri="{FF2B5EF4-FFF2-40B4-BE49-F238E27FC236}">
                <a16:creationId xmlns:a16="http://schemas.microsoft.com/office/drawing/2014/main" id="{80FE7A92-F1F5-1C9B-7AD8-A50F83293E87}"/>
              </a:ext>
            </a:extLst>
          </p:cNvPr>
          <p:cNvSpPr>
            <a:spLocks noGrp="1"/>
          </p:cNvSpPr>
          <p:nvPr>
            <p:ph type="title"/>
          </p:nvPr>
        </p:nvSpPr>
        <p:spPr>
          <a:xfrm>
            <a:off x="135731" y="202405"/>
            <a:ext cx="7886700" cy="553806"/>
          </a:xfrm>
        </p:spPr>
        <p:txBody>
          <a:bodyPr>
            <a:noAutofit/>
          </a:bodyPr>
          <a:lstStyle/>
          <a:p>
            <a:r>
              <a:rPr lang="en-US" sz="1800" dirty="0"/>
              <a:t>                                           NEW MEDIA WEBSITE (SOCIAL NETWORKING)</a:t>
            </a:r>
            <a:endParaRPr lang="en-IN" sz="1800" dirty="0"/>
          </a:p>
        </p:txBody>
      </p:sp>
    </p:spTree>
    <p:extLst>
      <p:ext uri="{BB962C8B-B14F-4D97-AF65-F5344CB8AC3E}">
        <p14:creationId xmlns:p14="http://schemas.microsoft.com/office/powerpoint/2010/main" val="88129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051119-A4D0-C738-2D16-A88B8255DE0D}"/>
              </a:ext>
            </a:extLst>
          </p:cNvPr>
          <p:cNvSpPr>
            <a:spLocks noGrp="1"/>
          </p:cNvSpPr>
          <p:nvPr>
            <p:ph type="body" sz="quarter" idx="13"/>
          </p:nvPr>
        </p:nvSpPr>
        <p:spPr>
          <a:xfrm>
            <a:off x="144710" y="696352"/>
            <a:ext cx="4427289" cy="4058528"/>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Comment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4.3 and 4.18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user has the option to leave a remark with his thoughts on each post that is available to him. The remark can only be 500 characters long and must only contain text. The user can leave a remark by typing in the text box that is located beneath the post.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Delete Comment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 and 4.20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 user has the ability to remove comments they have posted or ones they have written. A user can notice a delete link next to the comment to delete a post that he is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authorised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to delete.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3843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685272-E40D-236A-D07D-FD6E0437CB65}"/>
              </a:ext>
            </a:extLst>
          </p:cNvPr>
          <p:cNvSpPr>
            <a:spLocks noGrp="1"/>
          </p:cNvSpPr>
          <p:nvPr>
            <p:ph type="body" sz="quarter" idx="13"/>
          </p:nvPr>
        </p:nvSpPr>
        <p:spPr>
          <a:xfrm>
            <a:off x="-1" y="732784"/>
            <a:ext cx="4621237" cy="3677931"/>
          </a:xfrm>
        </p:spPr>
        <p:txBody>
          <a:bodyPr/>
          <a:lstStyle/>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Chat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Each person in the friend list who is online should be allowed to start a conversation with the user. The chat message must be forwarded to the designated user, and the other user must comprehend without difficulty that the chat has been established. Users on the friend list who are online should be allowed to send messages to the user. Consequently, a two-way conversation can be completed by the receiving entity sending a message back to the sender. The message's length is limited to 250 characters.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System Feature 4.23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Advertisement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Depends on 4.2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user ought to be able to see the adverts that are shown next to his wall. It ought to be possible for users to publish ads.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33713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E81D38-8CBE-7FB2-D89D-542D8874CA49}"/>
              </a:ext>
            </a:extLst>
          </p:cNvPr>
          <p:cNvSpPr>
            <a:spLocks noGrp="1"/>
          </p:cNvSpPr>
          <p:nvPr>
            <p:ph type="body" sz="quarter" idx="13"/>
          </p:nvPr>
        </p:nvSpPr>
        <p:spPr>
          <a:xfrm>
            <a:off x="144711" y="762000"/>
            <a:ext cx="4483436" cy="3874168"/>
          </a:xfrm>
        </p:spPr>
        <p:txBody>
          <a:bodyPr/>
          <a:lstStyle/>
          <a:p>
            <a:r>
              <a:rPr lang="en-US" dirty="0"/>
              <a:t>5.MODELS:</a:t>
            </a:r>
          </a:p>
          <a:p>
            <a:r>
              <a:rPr lang="en-US" dirty="0"/>
              <a:t>Lexicon:</a:t>
            </a:r>
          </a:p>
          <a:p>
            <a:r>
              <a:rPr lang="en-US" dirty="0"/>
              <a:t>•	Graphical User Interface</a:t>
            </a:r>
          </a:p>
          <a:p>
            <a:r>
              <a:rPr lang="en-US" dirty="0"/>
              <a:t>•	Local area network</a:t>
            </a:r>
          </a:p>
          <a:p>
            <a:endParaRPr lang="en-IN" dirty="0"/>
          </a:p>
        </p:txBody>
      </p:sp>
      <p:pic>
        <p:nvPicPr>
          <p:cNvPr id="19" name="Picture 18">
            <a:extLst>
              <a:ext uri="{FF2B5EF4-FFF2-40B4-BE49-F238E27FC236}">
                <a16:creationId xmlns:a16="http://schemas.microsoft.com/office/drawing/2014/main" id="{89AD3359-1C5E-7641-4150-97AE6D536F11}"/>
              </a:ext>
            </a:extLst>
          </p:cNvPr>
          <p:cNvPicPr>
            <a:picLocks noChangeAspect="1"/>
          </p:cNvPicPr>
          <p:nvPr/>
        </p:nvPicPr>
        <p:blipFill>
          <a:blip r:embed="rId2"/>
          <a:stretch>
            <a:fillRect/>
          </a:stretch>
        </p:blipFill>
        <p:spPr>
          <a:xfrm>
            <a:off x="418394" y="1828800"/>
            <a:ext cx="3495880" cy="2614864"/>
          </a:xfrm>
          <a:prstGeom prst="rect">
            <a:avLst/>
          </a:prstGeom>
        </p:spPr>
      </p:pic>
      <p:sp>
        <p:nvSpPr>
          <p:cNvPr id="20" name="Cylinder 19">
            <a:extLst>
              <a:ext uri="{FF2B5EF4-FFF2-40B4-BE49-F238E27FC236}">
                <a16:creationId xmlns:a16="http://schemas.microsoft.com/office/drawing/2014/main" id="{42C73EB8-67BE-BC4E-BBBC-0A3135722C9B}"/>
              </a:ext>
            </a:extLst>
          </p:cNvPr>
          <p:cNvSpPr/>
          <p:nvPr/>
        </p:nvSpPr>
        <p:spPr>
          <a:xfrm>
            <a:off x="1507957" y="1828800"/>
            <a:ext cx="1114927" cy="393032"/>
          </a:xfrm>
          <a:prstGeom prst="can">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latin typeface="Algerian" panose="04020705040A02060702" pitchFamily="82" charset="0"/>
                <a:ea typeface="Calibri" panose="020F0502020204030204" pitchFamily="34" charset="0"/>
                <a:cs typeface="Times New Roman" panose="02020603050405020304" pitchFamily="18" charset="0"/>
              </a:rPr>
              <a:t>Database</a:t>
            </a:r>
            <a:endParaRPr lang="en-IN" sz="110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6153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6A4BA6-CC21-12AD-A636-50B64B9AD760}"/>
              </a:ext>
            </a:extLst>
          </p:cNvPr>
          <p:cNvSpPr>
            <a:spLocks noGrp="1"/>
          </p:cNvSpPr>
          <p:nvPr>
            <p:ph type="body" sz="quarter" idx="13"/>
          </p:nvPr>
        </p:nvSpPr>
        <p:spPr>
          <a:xfrm>
            <a:off x="144710" y="705854"/>
            <a:ext cx="4427289" cy="3866146"/>
          </a:xfrm>
        </p:spPr>
        <p:txBody>
          <a:bodyPr/>
          <a:lstStyle/>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 </a:t>
            </a:r>
            <a:r>
              <a:rPr lang="en-IN" sz="1200" b="1" dirty="0" err="1">
                <a:effectLst/>
                <a:latin typeface="Times New Roman" panose="02020603050405020304" pitchFamily="18" charset="0"/>
                <a:ea typeface="Calibri" panose="020F0502020204030204" pitchFamily="34" charset="0"/>
                <a:cs typeface="Times New Roman" panose="02020603050405020304" pitchFamily="18" charset="0"/>
              </a:rPr>
              <a:t>Nonfunctional</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b="1" dirty="0" err="1">
                <a:effectLst/>
                <a:latin typeface="Times New Roman" panose="02020603050405020304" pitchFamily="18" charset="0"/>
                <a:ea typeface="Calibri" panose="020F0502020204030204" pitchFamily="34" charset="0"/>
                <a:cs typeface="Times New Roman" panose="02020603050405020304" pitchFamily="18" charset="0"/>
              </a:rPr>
              <a:t>Reuirements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6.1 Performance Requirements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1.Scalability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system ought to be able to handle many users. servicing a thousand users at once, for instance.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2.Speed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application ought to be quick. The speed shouldn't drop off as the number of users rises. For a better end-user experience, search functionality should be quick. The system should have a quick enough response time to be able to react to user activities quickly. For instance, the site's search user feature should carry out a rapid search within the database of people.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32660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4CB4BC-3C04-8E24-FD7C-F3DD08B3282C}"/>
              </a:ext>
            </a:extLst>
          </p:cNvPr>
          <p:cNvSpPr>
            <a:spLocks noGrp="1"/>
          </p:cNvSpPr>
          <p:nvPr>
            <p:ph type="body" sz="quarter" idx="13"/>
          </p:nvPr>
        </p:nvSpPr>
        <p:spPr>
          <a:xfrm>
            <a:off x="96254" y="561475"/>
            <a:ext cx="4555958" cy="4082714"/>
          </a:xfrm>
        </p:spPr>
        <p:txBody>
          <a:bodyPr/>
          <a:lstStyle/>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6.2 Security Requirements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provided email address is verified when a user registers.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At least one small character, one capital letter, a number, and a special character must be included in the password, which must include at least 8 characters.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database stores the password as a hash value.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To ensure that the data is encrypted during transit, we transfer all data using HTTPS, or SSL, protecting the user information in the process.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Re-Captcha is used during registration to identify people as human.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6.3 Software Quality Attributes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1.Usability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Any user should be able to easily grasp a user interface if it is basic and clear.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55033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FC8ED8-E7D7-2FA0-C7C0-A14A9F18EE1D}"/>
              </a:ext>
            </a:extLst>
          </p:cNvPr>
          <p:cNvSpPr>
            <a:spLocks noGrp="1"/>
          </p:cNvSpPr>
          <p:nvPr>
            <p:ph type="body" sz="quarter" idx="13"/>
          </p:nvPr>
        </p:nvSpPr>
        <p:spPr>
          <a:xfrm>
            <a:off x="144710" y="665748"/>
            <a:ext cx="4491457" cy="3954378"/>
          </a:xfrm>
        </p:spPr>
        <p:txBody>
          <a:bodyPr/>
          <a:lstStyle/>
          <a:p>
            <a:r>
              <a:rPr lang="en-US" sz="1200" dirty="0"/>
              <a:t>2.Availability</a:t>
            </a:r>
          </a:p>
          <a:p>
            <a:r>
              <a:rPr lang="en-US" sz="1200" dirty="0"/>
              <a:t>•	The system must to be accessible constantly. To offer a better customer experience, it should be made sure that there is little to no downtime.</a:t>
            </a:r>
          </a:p>
          <a:p>
            <a:r>
              <a:rPr lang="en-US" sz="1200" dirty="0"/>
              <a:t>•	System dependability is expected. Users should be able to search for people and get accurate results. Also, whenever a user sends a message, the system should make sure that it reaches its intended recipient without being lost or having its content altered.</a:t>
            </a:r>
          </a:p>
          <a:p>
            <a:r>
              <a:rPr lang="en-US" sz="1200" dirty="0"/>
              <a:t>3.Testability</a:t>
            </a:r>
          </a:p>
          <a:p>
            <a:r>
              <a:rPr lang="en-US" sz="1200" dirty="0"/>
              <a:t>•	The software ought to be tested. It is recommended to build up a distinct testing environment where quality assurance engineers and testers can check the application for errors, missing or incomplete requirements, and problems.</a:t>
            </a:r>
          </a:p>
          <a:p>
            <a:r>
              <a:rPr lang="en-US" sz="1200" dirty="0"/>
              <a:t>4.Maintainability</a:t>
            </a:r>
          </a:p>
          <a:p>
            <a:r>
              <a:rPr lang="en-US" sz="1200" dirty="0"/>
              <a:t>•	The system should be created in a way that allows for future expansion. A change in the existing requirements or the addition of new features should be simple to implement.</a:t>
            </a:r>
          </a:p>
          <a:p>
            <a:endParaRPr lang="en-US" sz="1200" dirty="0"/>
          </a:p>
          <a:p>
            <a:endParaRPr lang="en-US" sz="1200" dirty="0"/>
          </a:p>
          <a:p>
            <a:endParaRPr lang="en-IN" dirty="0"/>
          </a:p>
        </p:txBody>
      </p:sp>
    </p:spTree>
    <p:extLst>
      <p:ext uri="{BB962C8B-B14F-4D97-AF65-F5344CB8AC3E}">
        <p14:creationId xmlns:p14="http://schemas.microsoft.com/office/powerpoint/2010/main" val="3192935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92500" lnSpcReduction="10000"/>
          </a:bodyPr>
          <a:lstStyle/>
          <a:p>
            <a:r>
              <a:rPr lang="en-US" dirty="0"/>
              <a:t>https://github.com/Sandhiyajayavelu/SRS</a:t>
            </a:r>
          </a:p>
        </p:txBody>
      </p:sp>
    </p:spTree>
    <p:extLst>
      <p:ext uri="{BB962C8B-B14F-4D97-AF65-F5344CB8AC3E}">
        <p14:creationId xmlns:p14="http://schemas.microsoft.com/office/powerpoint/2010/main" val="2960256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664620-10F7-E503-1B03-54478AA7D617}"/>
              </a:ext>
            </a:extLst>
          </p:cNvPr>
          <p:cNvSpPr>
            <a:spLocks noGrp="1"/>
          </p:cNvSpPr>
          <p:nvPr>
            <p:ph type="body" idx="2"/>
          </p:nvPr>
        </p:nvSpPr>
        <p:spPr>
          <a:xfrm>
            <a:off x="135732" y="900333"/>
            <a:ext cx="4265186" cy="2433582"/>
          </a:xfrm>
        </p:spPr>
        <p:txBody>
          <a:bodyPr/>
          <a:lstStyle/>
          <a:p>
            <a:r>
              <a:rPr lang="en-IN" dirty="0"/>
              <a:t>1. Introduction</a:t>
            </a:r>
          </a:p>
          <a:p>
            <a:r>
              <a:rPr lang="en-IN" dirty="0"/>
              <a:t>2. Overall </a:t>
            </a:r>
            <a:r>
              <a:rPr lang="en-IN" dirty="0" err="1"/>
              <a:t>descripton</a:t>
            </a:r>
            <a:endParaRPr lang="en-IN" dirty="0"/>
          </a:p>
          <a:p>
            <a:r>
              <a:rPr lang="en-IN" dirty="0"/>
              <a:t>3. External Interface Requirements</a:t>
            </a:r>
          </a:p>
          <a:p>
            <a:r>
              <a:rPr lang="en-IN" dirty="0"/>
              <a:t>4. System features</a:t>
            </a:r>
          </a:p>
          <a:p>
            <a:r>
              <a:rPr lang="en-IN" dirty="0"/>
              <a:t>5. Models</a:t>
            </a:r>
          </a:p>
          <a:p>
            <a:r>
              <a:rPr lang="en-IN" dirty="0"/>
              <a:t>6. Other Non functional requirements</a:t>
            </a:r>
          </a:p>
        </p:txBody>
      </p:sp>
      <p:sp>
        <p:nvSpPr>
          <p:cNvPr id="4" name="Title 3">
            <a:extLst>
              <a:ext uri="{FF2B5EF4-FFF2-40B4-BE49-F238E27FC236}">
                <a16:creationId xmlns:a16="http://schemas.microsoft.com/office/drawing/2014/main" id="{6E362914-D75A-7815-081E-5CC99B97214E}"/>
              </a:ext>
            </a:extLst>
          </p:cNvPr>
          <p:cNvSpPr>
            <a:spLocks noGrp="1"/>
          </p:cNvSpPr>
          <p:nvPr>
            <p:ph type="title"/>
          </p:nvPr>
        </p:nvSpPr>
        <p:spPr/>
        <p:txBody>
          <a:bodyPr>
            <a:normAutofit fontScale="90000"/>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TABLE OF CONTENTS </a:t>
            </a:r>
            <a:endParaRPr lang="en-IN" dirty="0"/>
          </a:p>
        </p:txBody>
      </p:sp>
    </p:spTree>
    <p:extLst>
      <p:ext uri="{BB962C8B-B14F-4D97-AF65-F5344CB8AC3E}">
        <p14:creationId xmlns:p14="http://schemas.microsoft.com/office/powerpoint/2010/main" val="337650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DC6586-DFFC-1220-AB7B-E8E976E1AFF3}"/>
              </a:ext>
            </a:extLst>
          </p:cNvPr>
          <p:cNvSpPr>
            <a:spLocks noGrp="1"/>
          </p:cNvSpPr>
          <p:nvPr>
            <p:ph type="body" sz="quarter" idx="13"/>
          </p:nvPr>
        </p:nvSpPr>
        <p:spPr>
          <a:xfrm>
            <a:off x="144710" y="724486"/>
            <a:ext cx="4427289" cy="3798277"/>
          </a:xfrm>
        </p:spPr>
        <p:txBody>
          <a:bodyPr/>
          <a:lstStyle/>
          <a:p>
            <a:r>
              <a:rPr lang="en-US" b="1" dirty="0"/>
              <a:t>1.Introduction</a:t>
            </a:r>
          </a:p>
          <a:p>
            <a:r>
              <a:rPr lang="en-US" b="1" dirty="0"/>
              <a:t>1.1 Purpose </a:t>
            </a:r>
          </a:p>
          <a:p>
            <a:r>
              <a:rPr lang="en-US" dirty="0"/>
              <a:t>A summary of the functional and non-functional requirements for a social networking website is provided in this software requirement specification.</a:t>
            </a:r>
          </a:p>
          <a:p>
            <a:r>
              <a:rPr lang="en-US" b="1" dirty="0"/>
              <a:t>1.2  Document Conventions</a:t>
            </a:r>
          </a:p>
          <a:p>
            <a:endParaRPr lang="en-IN" dirty="0"/>
          </a:p>
        </p:txBody>
      </p:sp>
      <p:pic>
        <p:nvPicPr>
          <p:cNvPr id="8" name="Picture 7">
            <a:extLst>
              <a:ext uri="{FF2B5EF4-FFF2-40B4-BE49-F238E27FC236}">
                <a16:creationId xmlns:a16="http://schemas.microsoft.com/office/drawing/2014/main" id="{CBE50D37-E404-C5E8-9B1B-0DBEB634EA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961" y="2431073"/>
            <a:ext cx="4107180" cy="1889760"/>
          </a:xfrm>
          <a:prstGeom prst="rect">
            <a:avLst/>
          </a:prstGeom>
          <a:noFill/>
          <a:ln>
            <a:noFill/>
          </a:ln>
        </p:spPr>
      </p:pic>
    </p:spTree>
    <p:extLst>
      <p:ext uri="{BB962C8B-B14F-4D97-AF65-F5344CB8AC3E}">
        <p14:creationId xmlns:p14="http://schemas.microsoft.com/office/powerpoint/2010/main" val="4230432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282B5E-8C1A-88AF-37D0-12CE2DC16B5B}"/>
              </a:ext>
            </a:extLst>
          </p:cNvPr>
          <p:cNvSpPr>
            <a:spLocks noGrp="1"/>
          </p:cNvSpPr>
          <p:nvPr>
            <p:ph type="body" sz="quarter" idx="13"/>
          </p:nvPr>
        </p:nvSpPr>
        <p:spPr>
          <a:xfrm>
            <a:off x="151744" y="810323"/>
            <a:ext cx="4343206" cy="3705406"/>
          </a:xfrm>
        </p:spPr>
        <p:txBody>
          <a:bodyPr/>
          <a:lstStyle/>
          <a:p>
            <a:pPr algn="just">
              <a:lnSpc>
                <a:spcPct val="115000"/>
              </a:lnSpc>
              <a:spcAft>
                <a:spcPts val="10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1.3 Intended Audience and Reading Suggestions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 variety of audiences are targeted by this publication. The stakeholders' contract is described by this document. To better understand the system requirements, this document is meant for the stakeholder's authority, the design team, the developers, project managers, team leads, supervisors, security analysts, and the testing team.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6909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451E2C-4CDF-0A50-691E-F905FE0F0F77}"/>
              </a:ext>
            </a:extLst>
          </p:cNvPr>
          <p:cNvSpPr>
            <a:spLocks noGrp="1"/>
          </p:cNvSpPr>
          <p:nvPr>
            <p:ph type="body" sz="quarter" idx="13"/>
          </p:nvPr>
        </p:nvSpPr>
        <p:spPr>
          <a:xfrm>
            <a:off x="144711" y="787791"/>
            <a:ext cx="4343206" cy="3727937"/>
          </a:xfrm>
        </p:spPr>
        <p:txBody>
          <a:bodyPr/>
          <a:lstStyle/>
          <a:p>
            <a:pPr algn="just">
              <a:lnSpc>
                <a:spcPct val="115000"/>
              </a:lnSpc>
              <a:spcAft>
                <a:spcPts val="10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1.4  Scope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 person's social life can be made more dynamic and exciting by using a social networking website. By connecting with people one has never met before and exchanging messages and photos, the social network can help one maintain existing ties with people as well as forge new ones. This website offers all of the benefits of blogging in one location. The fundamental goal of blogging is to let your friends read your thoughts, which are accessible to everyone who visits the website. The user has complete control over this blog and can add photographs, videos, and other content as he pleases.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05708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4BC53-7A3B-3A42-46D0-98E4A8462D1B}"/>
              </a:ext>
            </a:extLst>
          </p:cNvPr>
          <p:cNvSpPr>
            <a:spLocks noGrp="1"/>
          </p:cNvSpPr>
          <p:nvPr>
            <p:ph type="body" sz="quarter" idx="13"/>
          </p:nvPr>
        </p:nvSpPr>
        <p:spPr>
          <a:xfrm>
            <a:off x="-77371" y="590843"/>
            <a:ext cx="4557932" cy="4185139"/>
          </a:xfrm>
        </p:spPr>
        <p:txBody>
          <a:bodyPr/>
          <a:lstStyle/>
          <a:p>
            <a:pPr algn="just">
              <a:lnSpc>
                <a:spcPct val="115000"/>
              </a:lnSpc>
              <a:spcAft>
                <a:spcPts val="10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 OVERALL DESCRIPTION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2.1 PRODUCT PERSPECTIVE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media platform allow the users interact with their friends and relatives all over the globe. It gives a global platform for users around the world to connect with each other .Users can also share photos, videos, and blog and engage themselves in chatting. Besides it provides scope for advertisement. This is an independent product and will be the first release of the product.</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2.2 PRODUCT FUNCTIONS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user can sign up for the social media platform and login whenever he wants. The user may establish his own profile, add and edit the data, set visibility to multiple profile sections, and upload a profile picture. Users can use the app to communicate with each other and family on a single platform. If a user searches for his friends, he will be shown relevant results if perfectly matched profiles are </a:t>
            </a:r>
            <a:r>
              <a:rPr lang="en-US" sz="1000" dirty="0" err="1">
                <a:effectLst/>
                <a:latin typeface="Times New Roman" panose="02020603050405020304" pitchFamily="18" charset="0"/>
                <a:ea typeface="Calibri" panose="020F0502020204030204" pitchFamily="34" charset="0"/>
                <a:cs typeface="Times New Roman" panose="02020603050405020304" pitchFamily="18" charset="0"/>
              </a:rPr>
              <a:t>found.Any</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user can post status which will be visible to his connections.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2.3 USER CLASSES AND CHARACTERISTICS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Standard users can be of any segment of the population, including any gender or nationality, and can use a computer's website. The site enables people to be at least 16 years old. It does not necessitate any specific computer skills from its users. Because the user interface is in English, users ought to have the ability to read basic English.</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5124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891DE3-E198-CF3B-EF50-D3609CCC179D}"/>
              </a:ext>
            </a:extLst>
          </p:cNvPr>
          <p:cNvSpPr>
            <a:spLocks noGrp="1"/>
          </p:cNvSpPr>
          <p:nvPr>
            <p:ph type="body" sz="quarter" idx="13"/>
          </p:nvPr>
        </p:nvSpPr>
        <p:spPr>
          <a:xfrm>
            <a:off x="144463" y="717550"/>
            <a:ext cx="4343400" cy="3889375"/>
          </a:xfrm>
        </p:spPr>
        <p:txBody>
          <a:bodyPr/>
          <a:lstStyle/>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2.4 OPERATING ENVIRONMENT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Pentium-IV (Processor).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256 MB Ram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512 KB Cache Memory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Hard disk 10 GB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Microsoft Compatible 101 or more Key Board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High speed internet connection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2.5 DESIGN AND IMPLEMENTATION CONSTRAITS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1. The website will be compatible with Microsoft Edge, Chrome 27.0+, and Firefox 30+ browsers.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2. The website only supports the English language.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3. To use HTTPS, the website requires certificates issued by a CA.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4. The initial version of the website is designed to be finest viewed on a desktop browser.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59385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5CBE96-D9B4-BB8E-AD77-9079032292F8}"/>
              </a:ext>
            </a:extLst>
          </p:cNvPr>
          <p:cNvSpPr>
            <a:spLocks noGrp="1"/>
          </p:cNvSpPr>
          <p:nvPr>
            <p:ph type="body" sz="quarter" idx="13"/>
          </p:nvPr>
        </p:nvSpPr>
        <p:spPr>
          <a:xfrm>
            <a:off x="144463" y="696913"/>
            <a:ext cx="4343400" cy="3881437"/>
          </a:xfrm>
        </p:spPr>
        <p:txBody>
          <a:bodyPr>
            <a:normAutofit fontScale="97500"/>
          </a:bodyPr>
          <a:lstStyle/>
          <a:p>
            <a:r>
              <a:rPr lang="en-US" dirty="0"/>
              <a:t>2.6 USER DOCUMENTATION</a:t>
            </a:r>
          </a:p>
          <a:p>
            <a:r>
              <a:rPr lang="en-US" dirty="0"/>
              <a:t>User manual and CD will be made available for troubleshooting and help. The user manual will contain detailed information about the usage of the product from a layman </a:t>
            </a:r>
            <a:r>
              <a:rPr lang="en-US" dirty="0" err="1"/>
              <a:t>prespective</a:t>
            </a:r>
            <a:r>
              <a:rPr lang="en-US" dirty="0"/>
              <a:t> to an expert network or system </a:t>
            </a:r>
            <a:r>
              <a:rPr lang="en-US" dirty="0" err="1"/>
              <a:t>administrator.The</a:t>
            </a:r>
            <a:r>
              <a:rPr lang="en-US" dirty="0"/>
              <a:t> manual shall also available online.</a:t>
            </a:r>
          </a:p>
          <a:p>
            <a:endParaRPr lang="en-US" dirty="0"/>
          </a:p>
          <a:p>
            <a:r>
              <a:rPr lang="en-US" dirty="0"/>
              <a:t>2.7 ASSUMPTION AND DEPENDENCIES</a:t>
            </a:r>
          </a:p>
          <a:p>
            <a:r>
              <a:rPr lang="en-US" dirty="0"/>
              <a:t>The proposed solution will be designed to work in an enterprise  </a:t>
            </a:r>
            <a:r>
              <a:rPr lang="en-US" dirty="0" err="1"/>
              <a:t>environment.The</a:t>
            </a:r>
            <a:r>
              <a:rPr lang="en-US" dirty="0"/>
              <a:t>  target environment may consist of wired and wireless links inside the network. The solution has to be self sufficient and free from any unfamiliar dependencies.</a:t>
            </a:r>
          </a:p>
          <a:p>
            <a:endParaRPr lang="en-IN" dirty="0"/>
          </a:p>
        </p:txBody>
      </p:sp>
    </p:spTree>
    <p:extLst>
      <p:ext uri="{BB962C8B-B14F-4D97-AF65-F5344CB8AC3E}">
        <p14:creationId xmlns:p14="http://schemas.microsoft.com/office/powerpoint/2010/main" val="1148730152"/>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18377</TotalTime>
  <Words>2773</Words>
  <Application>Microsoft Office PowerPoint</Application>
  <PresentationFormat>On-screen Show (16:9)</PresentationFormat>
  <Paragraphs>189</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Public Sans</vt:lpstr>
      <vt:lpstr>arial</vt:lpstr>
      <vt:lpstr>Algerian</vt:lpstr>
      <vt:lpstr>Times New Roman</vt:lpstr>
      <vt:lpstr>Calibri</vt:lpstr>
      <vt:lpstr>arial</vt:lpstr>
      <vt:lpstr>Noto Sans Symbols</vt:lpstr>
      <vt:lpstr>Wingdings</vt:lpstr>
      <vt:lpstr>Simple Light</vt:lpstr>
      <vt:lpstr>PowerPoint Presentation</vt:lpstr>
      <vt:lpstr>                                           NEW MEDIA WEBSITE (SOCIAL NETWORKING)</vt:lpstr>
      <vt:lpstr>                                                   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Sandhiya</cp:lastModifiedBy>
  <cp:revision>2383</cp:revision>
  <dcterms:created xsi:type="dcterms:W3CDTF">2020-08-13T11:21:46Z</dcterms:created>
  <dcterms:modified xsi:type="dcterms:W3CDTF">2023-03-02T18:16:34Z</dcterms:modified>
</cp:coreProperties>
</file>